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81" r:id="rId2"/>
    <p:sldId id="1265" r:id="rId3"/>
    <p:sldId id="1268" r:id="rId4"/>
    <p:sldId id="1270" r:id="rId5"/>
    <p:sldId id="1269" r:id="rId6"/>
    <p:sldId id="1271" r:id="rId7"/>
    <p:sldId id="1273" r:id="rId8"/>
    <p:sldId id="1276" r:id="rId9"/>
    <p:sldId id="1274" r:id="rId10"/>
    <p:sldId id="1281" r:id="rId11"/>
    <p:sldId id="1282" r:id="rId12"/>
    <p:sldId id="1283" r:id="rId13"/>
    <p:sldId id="1284" r:id="rId14"/>
    <p:sldId id="1278" r:id="rId15"/>
    <p:sldId id="1279" r:id="rId16"/>
    <p:sldId id="128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3"/>
    <p:restoredTop sz="83488"/>
  </p:normalViewPr>
  <p:slideViewPr>
    <p:cSldViewPr snapToGrid="0" snapToObjects="1">
      <p:cViewPr varScale="1">
        <p:scale>
          <a:sx n="65" d="100"/>
          <a:sy n="65" d="100"/>
        </p:scale>
        <p:origin x="12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3" d="100"/>
          <a:sy n="163" d="100"/>
        </p:scale>
        <p:origin x="457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684E1E-E540-AC43-BC13-F90D553055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41BA6-039E-8F4D-B7F7-3C8E20B40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38C9C-4B69-864E-9EEE-DFA43CC144D2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469921-4617-FB4C-9847-172FF83023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50DCBB-D829-754E-9E76-36A9E36432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47A92-5E9C-F94E-8B11-4D34C67AD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213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D9A61E-B1D6-C34D-A321-B3E90F6DE630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3E603-0EE4-3042-9661-047EB577E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49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76D778A0-F56A-F84E-B952-9AF89552E1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6A708B1-D9D2-2641-A5E2-F07E312BCBE9}" type="slidenum">
              <a:rPr lang="en-US" altLang="en-US" sz="1000" smtClean="0"/>
              <a:pPr>
                <a:spcBef>
                  <a:spcPct val="0"/>
                </a:spcBef>
              </a:pPr>
              <a:t>1</a:t>
            </a:fld>
            <a:endParaRPr lang="en-US" altLang="en-US" sz="10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74753060-B198-8D4A-B91E-A3489DCDC9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4338" y="701675"/>
            <a:ext cx="6162675" cy="3467100"/>
          </a:xfrm>
          <a:ln cap="flat"/>
        </p:spPr>
      </p:sp>
      <p:sp>
        <p:nvSpPr>
          <p:cNvPr id="16387" name="Rectangle 4">
            <a:extLst>
              <a:ext uri="{FF2B5EF4-FFF2-40B4-BE49-F238E27FC236}">
                <a16:creationId xmlns:a16="http://schemas.microsoft.com/office/drawing/2014/main" id="{CCA85452-8E68-8D48-808B-B5FE470FFE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092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76D778A0-F56A-F84E-B952-9AF89552E1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6A708B1-D9D2-2641-A5E2-F07E312BCBE9}" type="slidenum">
              <a:rPr lang="en-US" altLang="en-US" sz="1000" smtClean="0"/>
              <a:pPr>
                <a:spcBef>
                  <a:spcPct val="0"/>
                </a:spcBef>
              </a:pPr>
              <a:t>11</a:t>
            </a:fld>
            <a:endParaRPr lang="en-US" altLang="en-US" sz="10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74753060-B198-8D4A-B91E-A3489DCDC9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4338" y="701675"/>
            <a:ext cx="6162675" cy="3467100"/>
          </a:xfrm>
          <a:ln cap="flat"/>
        </p:spPr>
      </p:sp>
      <p:sp>
        <p:nvSpPr>
          <p:cNvPr id="16387" name="Rectangle 4">
            <a:extLst>
              <a:ext uri="{FF2B5EF4-FFF2-40B4-BE49-F238E27FC236}">
                <a16:creationId xmlns:a16="http://schemas.microsoft.com/office/drawing/2014/main" id="{CCA85452-8E68-8D48-808B-B5FE470FFE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en-US" sz="10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6828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76D778A0-F56A-F84E-B952-9AF89552E1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6A708B1-D9D2-2641-A5E2-F07E312BCBE9}" type="slidenum">
              <a:rPr lang="en-US" altLang="en-US" sz="1000" smtClean="0"/>
              <a:pPr>
                <a:spcBef>
                  <a:spcPct val="0"/>
                </a:spcBef>
              </a:pPr>
              <a:t>12</a:t>
            </a:fld>
            <a:endParaRPr lang="en-US" altLang="en-US" sz="10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74753060-B198-8D4A-B91E-A3489DCDC9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4338" y="701675"/>
            <a:ext cx="6162675" cy="3467100"/>
          </a:xfrm>
          <a:ln cap="flat"/>
        </p:spPr>
      </p:sp>
      <p:sp>
        <p:nvSpPr>
          <p:cNvPr id="16387" name="Rectangle 4">
            <a:extLst>
              <a:ext uri="{FF2B5EF4-FFF2-40B4-BE49-F238E27FC236}">
                <a16:creationId xmlns:a16="http://schemas.microsoft.com/office/drawing/2014/main" id="{CCA85452-8E68-8D48-808B-B5FE470FFE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en-US" sz="10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3488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3E603-0EE4-3042-9661-047EB577E4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793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3E603-0EE4-3042-9661-047EB577E4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60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3E603-0EE4-3042-9661-047EB577E4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34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72B5A0DE-E411-B54A-A1D9-7141F3F771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4338" y="701675"/>
            <a:ext cx="6162675" cy="3467100"/>
          </a:xfrm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DB26FF-1BF0-1349-9814-3B330CC3A9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1FD1A70F-80CB-5A41-9E43-93BD3D6454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493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493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493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493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4B42267-8BA3-1446-9AC8-D2C7637EDA2B}" type="slidenum">
              <a:rPr lang="en-US" altLang="en-US" sz="1000" smtClean="0">
                <a:latin typeface="Comic Sans MS" panose="030F0902030302020204" pitchFamily="66" charset="0"/>
              </a:rPr>
              <a:pPr/>
              <a:t>2</a:t>
            </a:fld>
            <a:endParaRPr lang="en-US" altLang="en-US" sz="100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452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76D778A0-F56A-F84E-B952-9AF89552E1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6A708B1-D9D2-2641-A5E2-F07E312BCBE9}" type="slidenum">
              <a:rPr lang="en-US" altLang="en-US" sz="1000" smtClean="0"/>
              <a:pPr>
                <a:spcBef>
                  <a:spcPct val="0"/>
                </a:spcBef>
              </a:pPr>
              <a:t>3</a:t>
            </a:fld>
            <a:endParaRPr lang="en-US" altLang="en-US" sz="10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74753060-B198-8D4A-B91E-A3489DCDC9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4338" y="701675"/>
            <a:ext cx="6162675" cy="3467100"/>
          </a:xfrm>
          <a:ln cap="flat"/>
        </p:spPr>
      </p:sp>
      <p:sp>
        <p:nvSpPr>
          <p:cNvPr id="16387" name="Rectangle 4">
            <a:extLst>
              <a:ext uri="{FF2B5EF4-FFF2-40B4-BE49-F238E27FC236}">
                <a16:creationId xmlns:a16="http://schemas.microsoft.com/office/drawing/2014/main" id="{CCA85452-8E68-8D48-808B-B5FE470FFE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0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4650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4338" y="701675"/>
            <a:ext cx="6162675" cy="3467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9ED433-8CA7-D248-844E-B0F4CB7ECF1F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5594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3E603-0EE4-3042-9661-047EB577E4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0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4338" y="701675"/>
            <a:ext cx="6162675" cy="3467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9ED433-8CA7-D248-844E-B0F4CB7ECF1F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7421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4338" y="701675"/>
            <a:ext cx="6162675" cy="3467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9ED433-8CA7-D248-844E-B0F4CB7ECF1F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900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4338" y="701675"/>
            <a:ext cx="6162675" cy="3467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9ED433-8CA7-D248-844E-B0F4CB7ECF1F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3728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76D778A0-F56A-F84E-B952-9AF89552E1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6A708B1-D9D2-2641-A5E2-F07E312BCBE9}" type="slidenum">
              <a:rPr lang="en-US" altLang="en-US" sz="1000" smtClean="0"/>
              <a:pPr>
                <a:spcBef>
                  <a:spcPct val="0"/>
                </a:spcBef>
              </a:pPr>
              <a:t>10</a:t>
            </a:fld>
            <a:endParaRPr lang="en-US" altLang="en-US" sz="10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74753060-B198-8D4A-B91E-A3489DCDC9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4338" y="701675"/>
            <a:ext cx="6162675" cy="3467100"/>
          </a:xfrm>
          <a:ln cap="flat"/>
        </p:spPr>
      </p:sp>
      <p:sp>
        <p:nvSpPr>
          <p:cNvPr id="16387" name="Rectangle 4">
            <a:extLst>
              <a:ext uri="{FF2B5EF4-FFF2-40B4-BE49-F238E27FC236}">
                <a16:creationId xmlns:a16="http://schemas.microsoft.com/office/drawing/2014/main" id="{CCA85452-8E68-8D48-808B-B5FE470FFE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en-US" sz="10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6052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C6703-D0F7-E745-A687-AC990D0C46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734056"/>
            <a:ext cx="9144000" cy="2387600"/>
          </a:xfrm>
        </p:spPr>
        <p:txBody>
          <a:bodyPr anchor="b"/>
          <a:lstStyle>
            <a:lvl1pPr algn="ctr">
              <a:defRPr sz="6000"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E6FFF2-58E4-794E-892D-6FF45321C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139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7C03E-EF71-2C40-9E45-BF08314EE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5991633"/>
            <a:ext cx="2587831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University of South Carolina logo.">
            <a:extLst>
              <a:ext uri="{FF2B5EF4-FFF2-40B4-BE49-F238E27FC236}">
                <a16:creationId xmlns:a16="http://schemas.microsoft.com/office/drawing/2014/main" id="{C81DC1BB-A980-8448-BB01-0788DE4349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09370" y="4429919"/>
            <a:ext cx="3173260" cy="211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0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onclus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4E78-1993-A540-9F01-A28635FB48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656521"/>
            <a:ext cx="10515600" cy="2187986"/>
          </a:xfrm>
        </p:spPr>
        <p:txBody>
          <a:bodyPr anchor="t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1F37B-372F-0146-A20D-449355B2540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867949"/>
            <a:ext cx="5493794" cy="1500187"/>
          </a:xfrm>
        </p:spPr>
        <p:txBody>
          <a:bodyPr anchor="b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Email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EDFD73-0710-2244-860D-4BA6234A0E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726555" y="5790260"/>
            <a:ext cx="2892287" cy="57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76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9ED37-4F17-3341-80DD-6302FD9C03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6E732-1F86-874D-B35F-F0D15E08E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13372-CC48-6246-83C0-B536F3DCA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5CF31-8755-3E42-B89A-9D67D96D7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4323"/>
            <a:ext cx="2635332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5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4E78-1993-A540-9F01-A28635FB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1F37B-372F-0146-A20D-449355B25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2017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DC64B-5CD5-7341-B6E0-9B4F677F9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18467-A91D-B840-9781-A402C93E7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4322"/>
            <a:ext cx="2665021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17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BC8D6-6BCB-BD4B-B6E0-92A778004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4099C-8353-F44E-8406-26AC07974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7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8CC49-08EF-8048-B6B2-BC247008F0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437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CBEF1-4544-884E-86EB-537413909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77F880-2CCE-9044-8CE8-A7CF47CE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4323"/>
            <a:ext cx="2688771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32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CE802-B46A-204D-94D4-E50D913AE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7812B-2A55-D049-A1C2-A4C973ACA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8766B-6B24-3B45-B55F-3D85F881F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921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A7F728-2418-1540-9191-5FDFA36D85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948585-BFC1-9148-A0B5-07C83C2F21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921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1371BF-1A9F-5641-95DB-6C0FE67BB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121846-D4EB-5949-B8F3-E40099164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4323"/>
            <a:ext cx="2682834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3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59A27-C210-CF48-97F8-943B5EBAC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5EC86A-0D15-764F-AA81-41016E208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633FAA-B5EA-C54D-A18B-17F16CA5F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5974"/>
            <a:ext cx="2670958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24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BC8BA86-4F41-AF40-BBD9-45DCB3C33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388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E991BC-E157-B340-860E-81A4EBD0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805CF-1707-5749-8109-20FA44953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4322"/>
            <a:ext cx="2605644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46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654A1-6207-5141-AAB1-9A7630DA9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9F95B-0887-9F4F-BA1C-0B9CBE5AE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6515B1-8A32-AB43-82F2-51A60BC2E3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3D973-68F9-5B46-A3D8-B7AF20B00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A68CE-A588-FE4D-9C1E-5BE4A1A8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4323"/>
            <a:ext cx="2670958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0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75185-7056-B946-8F27-7890BB2A3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0AF3B6-3151-9346-B00D-EBED7ED75F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EF208-3C62-3840-A816-A69F27E0B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0C1DD0-6624-6048-953E-41055A0D3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4C492C-9027-2B43-9637-56046A063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4323"/>
            <a:ext cx="2676896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03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4BC199-4655-F541-83EE-721E1D086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45D78-BC86-6C4A-8173-07BC8BF4F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92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9E362-4DC4-BA42-AD46-DCFCBF72C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432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AB465-CD1B-7A41-8A74-7F4A07B23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0043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9AFF7-6653-6A4D-A979-64D2F5BECA2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0032F1-0121-BE4C-B781-236291AD797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t="4530" b="4530"/>
          <a:stretch/>
        </p:blipFill>
        <p:spPr>
          <a:xfrm>
            <a:off x="9022846" y="5946775"/>
            <a:ext cx="2695388" cy="48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30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.edu/about/offices_and_divisions/cte/teaching_resources/syllabus_templates/index.php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c.edu/cte" TargetMode="External"/><Relationship Id="rId4" Type="http://schemas.openxmlformats.org/officeDocument/2006/relationships/hyperlink" Target="mailto:cte@sc.ed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.edu/about/offices_and_divisions/civil_rights_title_ix/reporting/index.php" TargetMode="External"/><Relationship Id="rId3" Type="http://schemas.openxmlformats.org/officeDocument/2006/relationships/hyperlink" Target="https://www.sc.edu/about/offices_and_divisions/advising/faculty_student_mentorship/faculty_referral_form_campus_closure.php" TargetMode="External"/><Relationship Id="rId7" Type="http://schemas.openxmlformats.org/officeDocument/2006/relationships/hyperlink" Target="https://www.sc.edu/about/offices_and_divisions/student_affairs/our_initiatives/health_and_well-being/student_care_and_outreach_team/index.php" TargetMode="External"/><Relationship Id="rId12" Type="http://schemas.openxmlformats.org/officeDocument/2006/relationships/hyperlink" Target="https://sc.edu/about/offices_and_divisions/law_enforcement_and_safety/making-report/index.php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c.edu/about/offices_and_divisions/student_affairs/our_initiatives/academic_success/ombuds_services/our_services/class_absences/index.php" TargetMode="External"/><Relationship Id="rId11" Type="http://schemas.openxmlformats.org/officeDocument/2006/relationships/hyperlink" Target="mailto:sassc@mailbox.sc.edu" TargetMode="External"/><Relationship Id="rId5" Type="http://schemas.openxmlformats.org/officeDocument/2006/relationships/hyperlink" Target="https://www.sc.edu/about/offices_and_divisions/student_conduct_and_academic_integrity/make_a_report/index.php" TargetMode="External"/><Relationship Id="rId10" Type="http://schemas.openxmlformats.org/officeDocument/2006/relationships/hyperlink" Target="https://www.sc.edu/about/offices_and_divisions/student_disability_resource_center/" TargetMode="External"/><Relationship Id="rId4" Type="http://schemas.openxmlformats.org/officeDocument/2006/relationships/hyperlink" Target="https://www.sc.edu/about/offices_and_divisions/student_success_center/submit-an-alert/index.php" TargetMode="External"/><Relationship Id="rId9" Type="http://schemas.openxmlformats.org/officeDocument/2006/relationships/hyperlink" Target="https://www.sc.edu/about/offices_and_divisions/student-health-well-being/mental-health/counseling-and-psychiatry/index.ph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sc.edu/ct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sc.edu/ct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c.edu/ct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c.edu/about/offices_and_divisions/division_of_information_technology/" TargetMode="Externa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sc.edu/about/offices_and_divisions/human_resources/professional_development/professional_development/index.php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c.edu/about/offices_and_divisions/human_resources/professional_development/personal_development/index.php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F7F97B31-FAC0-F74B-AF17-02EC860C673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28800" y="2286000"/>
            <a:ext cx="8534400" cy="1143000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New Adjunct Faculty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Orientation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FF91DD41-DF61-D145-8D55-6E4DF0192EB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09800" y="3573050"/>
            <a:ext cx="7696200" cy="1752600"/>
          </a:xfrm>
          <a:noFill/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altLang="en-US" b="1" dirty="0">
                <a:ea typeface="ＭＳ Ｐゴシック" panose="020B0600070205080204" pitchFamily="34" charset="-128"/>
              </a:rPr>
              <a:t>Virtual Zoom Session </a:t>
            </a:r>
          </a:p>
          <a:p>
            <a:pPr>
              <a:spcBef>
                <a:spcPct val="2000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August 16, 2024</a:t>
            </a:r>
          </a:p>
          <a:p>
            <a:pPr>
              <a:spcBef>
                <a:spcPct val="2000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5:30 pm – 7:00 pm</a:t>
            </a:r>
          </a:p>
          <a:p>
            <a:pPr>
              <a:spcBef>
                <a:spcPct val="20000"/>
              </a:spcBef>
            </a:pPr>
            <a:endParaRPr lang="en-US" altLang="en-US" sz="30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846660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F7F97B31-FAC0-F74B-AF17-02EC860C673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28800" y="2286000"/>
            <a:ext cx="8534400" cy="1143000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Center for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Teaching Excellence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E586FC9-1531-8B47-A206-1DF1794A3E92}"/>
              </a:ext>
            </a:extLst>
          </p:cNvPr>
          <p:cNvSpPr txBox="1">
            <a:spLocks/>
          </p:cNvSpPr>
          <p:nvPr/>
        </p:nvSpPr>
        <p:spPr>
          <a:xfrm>
            <a:off x="1676400" y="333142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b="1" dirty="0"/>
              <a:t>Casey Carroll</a:t>
            </a:r>
          </a:p>
          <a:p>
            <a:pPr>
              <a:spcBef>
                <a:spcPts val="0"/>
              </a:spcBef>
            </a:pPr>
            <a:r>
              <a:rPr lang="en-US" dirty="0"/>
              <a:t>Instructional Designer</a:t>
            </a:r>
          </a:p>
          <a:p>
            <a:pPr>
              <a:spcBef>
                <a:spcPts val="0"/>
              </a:spcBef>
            </a:pPr>
            <a:r>
              <a:rPr lang="en-US" dirty="0"/>
              <a:t> Center for Teaching Excellence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89284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F7F97B31-FAC0-F74B-AF17-02EC860C673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28800" y="2286000"/>
            <a:ext cx="8534400" cy="1143000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Division of IT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2A72EC6-562C-BC4C-A68C-62854594B235}"/>
              </a:ext>
            </a:extLst>
          </p:cNvPr>
          <p:cNvSpPr txBox="1">
            <a:spLocks/>
          </p:cNvSpPr>
          <p:nvPr/>
        </p:nvSpPr>
        <p:spPr>
          <a:xfrm>
            <a:off x="1376600" y="3361408"/>
            <a:ext cx="333031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b="1" dirty="0"/>
              <a:t>Rhiannon Mayer</a:t>
            </a:r>
          </a:p>
          <a:p>
            <a:pPr>
              <a:spcBef>
                <a:spcPts val="0"/>
              </a:spcBef>
            </a:pPr>
            <a:r>
              <a:rPr lang="en-US" dirty="0"/>
              <a:t>Director</a:t>
            </a:r>
          </a:p>
          <a:p>
            <a:pPr>
              <a:spcBef>
                <a:spcPts val="0"/>
              </a:spcBef>
            </a:pPr>
            <a:r>
              <a:rPr lang="en-US" dirty="0"/>
              <a:t>eLearning Services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3144F4D-696E-094A-BD0A-11DC6F031DA3}"/>
              </a:ext>
            </a:extLst>
          </p:cNvPr>
          <p:cNvSpPr txBox="1">
            <a:spLocks/>
          </p:cNvSpPr>
          <p:nvPr/>
        </p:nvSpPr>
        <p:spPr>
          <a:xfrm>
            <a:off x="4559490" y="3348918"/>
            <a:ext cx="333031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b="1" dirty="0"/>
              <a:t>Susan Quinn</a:t>
            </a:r>
          </a:p>
          <a:p>
            <a:pPr>
              <a:spcBef>
                <a:spcPts val="0"/>
              </a:spcBef>
            </a:pPr>
            <a:r>
              <a:rPr lang="en-US" dirty="0"/>
              <a:t>Assistant Director</a:t>
            </a:r>
          </a:p>
          <a:p>
            <a:pPr>
              <a:spcBef>
                <a:spcPts val="0"/>
              </a:spcBef>
            </a:pPr>
            <a:r>
              <a:rPr lang="en-US" dirty="0"/>
              <a:t>eLearning Services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277A9BA-ED18-234A-98A5-5FD2736B198E}"/>
              </a:ext>
            </a:extLst>
          </p:cNvPr>
          <p:cNvSpPr txBox="1">
            <a:spLocks/>
          </p:cNvSpPr>
          <p:nvPr/>
        </p:nvSpPr>
        <p:spPr>
          <a:xfrm>
            <a:off x="7686834" y="3351418"/>
            <a:ext cx="333031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b="1" dirty="0"/>
              <a:t>Katie Vaughan</a:t>
            </a:r>
          </a:p>
          <a:p>
            <a:pPr>
              <a:spcBef>
                <a:spcPts val="0"/>
              </a:spcBef>
            </a:pPr>
            <a:r>
              <a:rPr lang="en-US" dirty="0"/>
              <a:t>eLearning Consultant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6846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F7F97B31-FAC0-F74B-AF17-02EC860C673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28800" y="2286000"/>
            <a:ext cx="8534400" cy="1143000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Syllabus Templates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CD7B543-BA80-FB49-B55C-8FE2375F3DB6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1524000" y="3313939"/>
            <a:ext cx="9144000" cy="1655762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b="1" dirty="0"/>
              <a:t>Matt E. Thatcher</a:t>
            </a:r>
          </a:p>
          <a:p>
            <a:pPr>
              <a:spcBef>
                <a:spcPts val="0"/>
              </a:spcBef>
            </a:pPr>
            <a:r>
              <a:rPr lang="en-US" dirty="0"/>
              <a:t>Director</a:t>
            </a:r>
          </a:p>
          <a:p>
            <a:pPr>
              <a:spcBef>
                <a:spcPts val="0"/>
              </a:spcBef>
            </a:pPr>
            <a:r>
              <a:rPr lang="en-US" dirty="0"/>
              <a:t> Center for Teaching Excellence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34246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D8CB-AAAF-344B-BF12-9C0A0CE55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 Templates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938CA-B928-4A44-AC01-7E112C304CB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>
                <a:hlinkClick r:id="rId3"/>
              </a:rPr>
              <a:t>Syllabus Templates</a:t>
            </a:r>
            <a:endParaRPr lang="en-US" sz="2400" b="1" dirty="0"/>
          </a:p>
          <a:p>
            <a:r>
              <a:rPr lang="en-US" sz="2000" dirty="0"/>
              <a:t>Syllabus Templates</a:t>
            </a:r>
          </a:p>
          <a:p>
            <a:pPr lvl="1"/>
            <a:r>
              <a:rPr lang="en-US" sz="1600" dirty="0"/>
              <a:t>Face-to-Face</a:t>
            </a:r>
          </a:p>
          <a:p>
            <a:pPr lvl="1"/>
            <a:r>
              <a:rPr lang="en-US" sz="1600" dirty="0"/>
              <a:t>Online</a:t>
            </a:r>
          </a:p>
          <a:p>
            <a:pPr lvl="1"/>
            <a:r>
              <a:rPr lang="en-US" sz="1600" dirty="0"/>
              <a:t>Blended</a:t>
            </a:r>
          </a:p>
          <a:p>
            <a:r>
              <a:rPr lang="en-US" sz="2000" dirty="0"/>
              <a:t>Schedule Templates</a:t>
            </a:r>
          </a:p>
          <a:p>
            <a:r>
              <a:rPr lang="en-US" sz="2000" dirty="0"/>
              <a:t>Sample Syllabus Statements</a:t>
            </a:r>
          </a:p>
          <a:p>
            <a:r>
              <a:rPr lang="en-US" sz="2000" dirty="0"/>
              <a:t>USC Syllabus Policies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47188DF-2D41-4D44-8F6F-7086AB3235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774" y="779489"/>
            <a:ext cx="4811497" cy="5094896"/>
          </a:xfrm>
          <a:ln w="38100">
            <a:solidFill>
              <a:schemeClr val="tx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35F9F-3508-444B-BC24-0930BB98A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C14388-62C0-A448-8BEE-C9147B81A75C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CA3D8A4-63E9-6C49-9077-EAA010D18D82}"/>
              </a:ext>
            </a:extLst>
          </p:cNvPr>
          <p:cNvCxnSpPr>
            <a:cxnSpLocks/>
          </p:cNvCxnSpPr>
          <p:nvPr/>
        </p:nvCxnSpPr>
        <p:spPr bwMode="auto">
          <a:xfrm>
            <a:off x="5486400" y="3657374"/>
            <a:ext cx="533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153188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7DB2F-697A-5843-A02E-3D3322BDC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B4FB6-EBA0-F148-BAAA-BDDDB7BB3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19216" cy="3992079"/>
          </a:xfrm>
        </p:spPr>
        <p:txBody>
          <a:bodyPr>
            <a:normAutofit/>
          </a:bodyPr>
          <a:lstStyle/>
          <a:p>
            <a:r>
              <a:rPr lang="en-US" sz="2400" b="1" dirty="0"/>
              <a:t>Just-In-Time University Resources</a:t>
            </a:r>
            <a:endParaRPr lang="en-US" sz="2400" dirty="0"/>
          </a:p>
          <a:p>
            <a:pPr lvl="1"/>
            <a:r>
              <a:rPr lang="en-US" sz="2000" dirty="0"/>
              <a:t>Student Success (How do I support my students?)</a:t>
            </a:r>
          </a:p>
          <a:p>
            <a:pPr lvl="1"/>
            <a:r>
              <a:rPr lang="en-US" sz="2000" dirty="0"/>
              <a:t>Teaching Development (How How can I improve, enhance, and innovate my teaching?)</a:t>
            </a:r>
          </a:p>
          <a:p>
            <a:pPr lvl="1"/>
            <a:r>
              <a:rPr lang="en-US" sz="2000" dirty="0"/>
              <a:t>Professional Development (How do I develop professionally/personally?)</a:t>
            </a:r>
          </a:p>
          <a:p>
            <a:r>
              <a:rPr lang="en-US" sz="2400" b="1" dirty="0"/>
              <a:t>Center for Teaching Excellence</a:t>
            </a:r>
            <a:endParaRPr lang="en-US" sz="2400" dirty="0"/>
          </a:p>
          <a:p>
            <a:pPr lvl="1"/>
            <a:r>
              <a:rPr lang="en-US" sz="2000" dirty="0"/>
              <a:t>The hub of teaching development activities and resources at USC</a:t>
            </a:r>
          </a:p>
          <a:p>
            <a:r>
              <a:rPr lang="en-US" sz="2400" dirty="0"/>
              <a:t> </a:t>
            </a:r>
            <a:r>
              <a:rPr lang="en-US" sz="2400" b="1" dirty="0"/>
              <a:t>Division of Information Technology</a:t>
            </a:r>
            <a:endParaRPr lang="en-US" sz="2000" dirty="0"/>
          </a:p>
          <a:p>
            <a:pPr lvl="1"/>
            <a:r>
              <a:rPr lang="en-US" sz="2000" dirty="0"/>
              <a:t>Introduction to Blackboard (USC’s Learning Management System)</a:t>
            </a:r>
          </a:p>
          <a:p>
            <a:r>
              <a:rPr lang="en-US" altLang="en-US" sz="2400" b="1" dirty="0">
                <a:ea typeface="ＭＳ Ｐゴシック" panose="020B0600070205080204" pitchFamily="34" charset="-128"/>
              </a:rPr>
              <a:t>Syllabus Templates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pPr lvl="1"/>
            <a:r>
              <a:rPr lang="en-US" sz="2000" dirty="0">
                <a:ea typeface="ＭＳ Ｐゴシック" panose="020B0600070205080204" pitchFamily="34" charset="-128"/>
              </a:rPr>
              <a:t>Review before you start classes next week!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D0BD1A-B5B7-6F4B-95F0-F62E172C4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F6ACDC-9F13-684F-B8EC-F24AEB34408C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7106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E0F8F-678A-F948-808C-3127B9334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3F55E-B62A-C14B-A722-9B9220AC3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</a:t>
            </a:r>
          </a:p>
          <a:p>
            <a:pPr lvl="1"/>
            <a:r>
              <a:rPr lang="en-US" dirty="0"/>
              <a:t>Raise your hand or </a:t>
            </a:r>
          </a:p>
          <a:p>
            <a:pPr lvl="1"/>
            <a:r>
              <a:rPr lang="en-US" dirty="0"/>
              <a:t>Type your question in the chat box…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D9EF91-7482-6147-9282-6730D6615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F6ACDC-9F13-684F-B8EC-F24AEB34408C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0652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E0F8F-678A-F948-808C-3127B9334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D9EF91-7482-6147-9282-6730D6615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F6ACDC-9F13-684F-B8EC-F24AEB34408C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1DE00009-4D34-6747-B67F-C2CA76698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641" y="1393378"/>
            <a:ext cx="4855315" cy="43822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CCE248A-A1C7-1442-AA03-066F97B53057}"/>
              </a:ext>
            </a:extLst>
          </p:cNvPr>
          <p:cNvSpPr txBox="1">
            <a:spLocks/>
          </p:cNvSpPr>
          <p:nvPr/>
        </p:nvSpPr>
        <p:spPr>
          <a:xfrm>
            <a:off x="838198" y="1765665"/>
            <a:ext cx="4813093" cy="40437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Please complete the evaluation</a:t>
            </a:r>
          </a:p>
          <a:p>
            <a:pPr lvl="1"/>
            <a:r>
              <a:rPr lang="en-US" sz="2000" dirty="0"/>
              <a:t>The link will be sent via email</a:t>
            </a:r>
          </a:p>
          <a:p>
            <a:r>
              <a:rPr lang="en-US" sz="2400" dirty="0"/>
              <a:t>If you have any questions, contact us at </a:t>
            </a:r>
            <a:r>
              <a:rPr lang="en-US" sz="2400" dirty="0">
                <a:hlinkClick r:id="rId4"/>
              </a:rPr>
              <a:t>cte@sc.edu</a:t>
            </a:r>
            <a:endParaRPr lang="en-US" sz="2400" dirty="0"/>
          </a:p>
          <a:p>
            <a:r>
              <a:rPr lang="en-US" sz="2400" dirty="0"/>
              <a:t>Access the recording and slides of this NAFO presentation</a:t>
            </a:r>
          </a:p>
          <a:p>
            <a:pPr lvl="1"/>
            <a:r>
              <a:rPr lang="en-US" sz="2000" b="1" dirty="0">
                <a:hlinkClick r:id="rId5"/>
              </a:rPr>
              <a:t>http:/sc.edu/cte</a:t>
            </a:r>
            <a:r>
              <a:rPr lang="en-US" sz="2000" b="1" dirty="0"/>
              <a:t> </a:t>
            </a:r>
          </a:p>
          <a:p>
            <a:pPr marL="1089025" lvl="1" indent="-342900">
              <a:buFont typeface="Wingdings" pitchFamily="2" charset="2"/>
              <a:buChar char="Ø"/>
            </a:pPr>
            <a:r>
              <a:rPr lang="en-US" sz="1800" dirty="0"/>
              <a:t>Special Events </a:t>
            </a:r>
          </a:p>
          <a:p>
            <a:pPr marL="1089025" lvl="1" indent="-342900">
              <a:buFont typeface="Wingdings" pitchFamily="2" charset="2"/>
              <a:buChar char="Ø"/>
            </a:pPr>
            <a:r>
              <a:rPr lang="en-US" sz="1800" dirty="0"/>
              <a:t>New Adjunct Faculty Orientation</a:t>
            </a:r>
          </a:p>
          <a:p>
            <a:pPr lvl="1"/>
            <a:r>
              <a:rPr lang="en-US" sz="2000" dirty="0"/>
              <a:t>Available by </a:t>
            </a:r>
            <a:r>
              <a:rPr lang="en-US" sz="2000" b="1" dirty="0"/>
              <a:t>Tuesday, August 20</a:t>
            </a:r>
          </a:p>
        </p:txBody>
      </p:sp>
    </p:spTree>
    <p:extLst>
      <p:ext uri="{BB962C8B-B14F-4D97-AF65-F5344CB8AC3E}">
        <p14:creationId xmlns:p14="http://schemas.microsoft.com/office/powerpoint/2010/main" val="33004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53E883BE-3A2F-AE4D-8AAE-7ED8ADD116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NAFO Agenda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E1B0AD18-8E2E-044E-8A47-3123C5A7D3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28798" y="1524000"/>
            <a:ext cx="10088381" cy="4876800"/>
          </a:xfrm>
        </p:spPr>
        <p:txBody>
          <a:bodyPr>
            <a:normAutofit/>
          </a:bodyPr>
          <a:lstStyle/>
          <a:p>
            <a:r>
              <a:rPr lang="en-US" sz="2400" b="1" dirty="0"/>
              <a:t>Welcome to USC! </a:t>
            </a:r>
            <a:r>
              <a:rPr lang="en-US" sz="2400" dirty="0"/>
              <a:t>(5 minutes)</a:t>
            </a:r>
          </a:p>
          <a:p>
            <a:r>
              <a:rPr lang="en-US" sz="2400" b="1" dirty="0"/>
              <a:t>Just-In-Time University Resources </a:t>
            </a:r>
            <a:r>
              <a:rPr lang="en-US" sz="2400" dirty="0"/>
              <a:t>(10 minutes)</a:t>
            </a:r>
          </a:p>
          <a:p>
            <a:pPr lvl="1"/>
            <a:r>
              <a:rPr lang="en-US" sz="2000" dirty="0"/>
              <a:t>Student Success (How do I support my students?)</a:t>
            </a:r>
          </a:p>
          <a:p>
            <a:pPr lvl="1"/>
            <a:r>
              <a:rPr lang="en-US" sz="2000" dirty="0"/>
              <a:t>Teaching Development (How can I improve, enhance, and innovate my teaching?)</a:t>
            </a:r>
          </a:p>
          <a:p>
            <a:pPr lvl="1"/>
            <a:r>
              <a:rPr lang="en-US" sz="2000" dirty="0"/>
              <a:t>Professional Development (How do I develop professionally/personally?)</a:t>
            </a:r>
          </a:p>
          <a:p>
            <a:r>
              <a:rPr lang="en-US" sz="2400" b="1" dirty="0"/>
              <a:t>Center for Teaching Excellence </a:t>
            </a:r>
            <a:r>
              <a:rPr lang="en-US" sz="2400" dirty="0"/>
              <a:t>(30 minutes)</a:t>
            </a:r>
          </a:p>
          <a:p>
            <a:pPr lvl="1"/>
            <a:r>
              <a:rPr lang="en-US" sz="2000" dirty="0"/>
              <a:t>The hub of teaching development activities and resources at USC</a:t>
            </a:r>
          </a:p>
          <a:p>
            <a:r>
              <a:rPr lang="en-US" sz="2400" dirty="0"/>
              <a:t> </a:t>
            </a:r>
            <a:r>
              <a:rPr lang="en-US" sz="2400" b="1" dirty="0"/>
              <a:t>Division of Information Technology </a:t>
            </a:r>
            <a:r>
              <a:rPr lang="en-US" sz="2400" dirty="0"/>
              <a:t>(30 minutes)</a:t>
            </a:r>
          </a:p>
          <a:p>
            <a:pPr lvl="1"/>
            <a:r>
              <a:rPr lang="en-US" sz="2000" dirty="0"/>
              <a:t>eLearning Services supports classroom and academic technologies</a:t>
            </a:r>
          </a:p>
          <a:p>
            <a:pPr lvl="1"/>
            <a:r>
              <a:rPr lang="en-US" sz="2000" dirty="0"/>
              <a:t>Introduction to Blackboard (USC’s Learning Management System)</a:t>
            </a:r>
          </a:p>
          <a:p>
            <a:r>
              <a:rPr lang="en-US" altLang="en-US" sz="2400" b="1" dirty="0">
                <a:ea typeface="ＭＳ Ｐゴシック" panose="020B0600070205080204" pitchFamily="34" charset="-128"/>
              </a:rPr>
              <a:t>Syllabus Templates </a:t>
            </a:r>
            <a:r>
              <a:rPr lang="en-US" altLang="en-US" sz="2400" dirty="0">
                <a:ea typeface="ＭＳ Ｐゴシック" panose="020B0600070205080204" pitchFamily="34" charset="-128"/>
              </a:rPr>
              <a:t>(5 minutes)</a:t>
            </a:r>
          </a:p>
          <a:p>
            <a:r>
              <a:rPr lang="en-US" altLang="en-US" sz="2400" b="1" dirty="0">
                <a:ea typeface="ＭＳ Ｐゴシック" panose="020B0600070205080204" pitchFamily="34" charset="-128"/>
              </a:rPr>
              <a:t>Q&amp;A </a:t>
            </a:r>
            <a:r>
              <a:rPr lang="en-US" altLang="en-US" sz="2400" dirty="0">
                <a:ea typeface="ＭＳ Ｐゴシック" panose="020B0600070205080204" pitchFamily="34" charset="-128"/>
              </a:rPr>
              <a:t>(10 minutes)</a:t>
            </a:r>
            <a:endParaRPr lang="en-US" altLang="en-US" sz="2400" b="1" dirty="0"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C3439E00-D631-0A47-933B-A393FCD269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82B7BFF-91B9-4149-A8FE-B3B349EE8E3D}" type="slidenum">
              <a:rPr lang="en-US" altLang="en-US" sz="1400">
                <a:solidFill>
                  <a:schemeClr val="bg2"/>
                </a:solidFill>
                <a:latin typeface="Calibri" panose="020F0502020204030204" pitchFamily="34" charset="0"/>
              </a:rPr>
              <a:pPr/>
              <a:t>2</a:t>
            </a:fld>
            <a:endParaRPr lang="en-US" altLang="en-US" sz="140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367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F7F97B31-FAC0-F74B-AF17-02EC860C673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28800" y="2286000"/>
            <a:ext cx="8534400" cy="1143000"/>
          </a:xfr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Just-In-Time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University Resources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F71009-C6B9-0C48-8286-9F17435963F2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b="1" dirty="0"/>
              <a:t>Matt E. Thatcher</a:t>
            </a:r>
          </a:p>
          <a:p>
            <a:pPr>
              <a:spcBef>
                <a:spcPts val="0"/>
              </a:spcBef>
            </a:pPr>
            <a:r>
              <a:rPr lang="en-US" dirty="0"/>
              <a:t>Director</a:t>
            </a:r>
          </a:p>
          <a:p>
            <a:pPr>
              <a:spcBef>
                <a:spcPts val="0"/>
              </a:spcBef>
            </a:pPr>
            <a:r>
              <a:rPr lang="en-US" dirty="0"/>
              <a:t> Center for Teaching Excellence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5740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2AB97-3667-0842-8DF8-36A3B146F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Success Resources</a:t>
            </a:r>
            <a:br>
              <a:rPr lang="en-US" dirty="0"/>
            </a:br>
            <a:r>
              <a:rPr lang="en-US" sz="2400" dirty="0"/>
              <a:t>(How Do I Support My Students?)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7CE4B-88F0-9740-B22C-519C71E042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b="1" u="sng" dirty="0">
                <a:hlinkClick r:id="rId3"/>
              </a:rPr>
              <a:t>Absent or Disengaged?</a:t>
            </a:r>
            <a:endParaRPr lang="en-US" sz="1600" b="1" u="sng" dirty="0"/>
          </a:p>
          <a:p>
            <a:pPr marL="236538" indent="0">
              <a:spcBef>
                <a:spcPts val="600"/>
              </a:spcBef>
              <a:buNone/>
            </a:pPr>
            <a:r>
              <a:rPr lang="en-US" sz="1600" dirty="0"/>
              <a:t>Advising Center Referral</a:t>
            </a:r>
          </a:p>
          <a:p>
            <a:pPr>
              <a:spcBef>
                <a:spcPts val="600"/>
              </a:spcBef>
            </a:pPr>
            <a:r>
              <a:rPr lang="en-US" sz="1600" b="1" u="sng" dirty="0">
                <a:hlinkClick r:id="rId4"/>
              </a:rPr>
              <a:t>Failing? Financial Concerns?</a:t>
            </a:r>
            <a:r>
              <a:rPr lang="en-US" sz="1600" b="1" dirty="0"/>
              <a:t> </a:t>
            </a:r>
          </a:p>
          <a:p>
            <a:pPr marL="236538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600" dirty="0"/>
              <a:t>Student Success Center Referral  </a:t>
            </a:r>
          </a:p>
          <a:p>
            <a:pPr>
              <a:spcBef>
                <a:spcPts val="600"/>
              </a:spcBef>
            </a:pPr>
            <a:r>
              <a:rPr lang="en-US" sz="1600" b="1" u="sng" dirty="0">
                <a:hlinkClick r:id="rId5"/>
              </a:rPr>
              <a:t>Cheating? Disruptive Behavior?</a:t>
            </a:r>
            <a:endParaRPr lang="en-US" sz="1600" b="1" u="sng" dirty="0"/>
          </a:p>
          <a:p>
            <a:pPr marL="236538" lvl="1" indent="0">
              <a:spcBef>
                <a:spcPts val="600"/>
              </a:spcBef>
              <a:buNone/>
            </a:pPr>
            <a:r>
              <a:rPr lang="en-US" sz="1600" dirty="0"/>
              <a:t>Office of Student Conduct and Academic Integrity Report </a:t>
            </a:r>
          </a:p>
          <a:p>
            <a:pPr>
              <a:spcBef>
                <a:spcPts val="600"/>
              </a:spcBef>
            </a:pPr>
            <a:r>
              <a:rPr lang="en-US" sz="1600" b="1" u="sng" dirty="0">
                <a:hlinkClick r:id="rId6"/>
              </a:rPr>
              <a:t>Absence Verification?</a:t>
            </a:r>
            <a:endParaRPr lang="en-US" sz="1600" b="1" u="sng" dirty="0"/>
          </a:p>
          <a:p>
            <a:pPr marL="236538" lvl="1" indent="0">
              <a:spcBef>
                <a:spcPts val="600"/>
              </a:spcBef>
              <a:buNone/>
            </a:pPr>
            <a:r>
              <a:rPr lang="en-US" sz="1600" dirty="0"/>
              <a:t>Office of Student Advocacy Excused Absence Request</a:t>
            </a:r>
          </a:p>
          <a:p>
            <a:pPr>
              <a:spcBef>
                <a:spcPts val="600"/>
              </a:spcBef>
            </a:pPr>
            <a:r>
              <a:rPr lang="en-US" sz="1600" b="1" u="sng" dirty="0">
                <a:hlinkClick r:id="rId7"/>
              </a:rPr>
              <a:t>Student at Risk to Themselves or Community?</a:t>
            </a:r>
            <a:r>
              <a:rPr lang="en-US" sz="1600" b="1" dirty="0"/>
              <a:t> </a:t>
            </a:r>
          </a:p>
          <a:p>
            <a:pPr marL="236538" indent="0">
              <a:spcBef>
                <a:spcPts val="600"/>
              </a:spcBef>
              <a:buNone/>
            </a:pPr>
            <a:r>
              <a:rPr lang="en-US" sz="1600" dirty="0"/>
              <a:t>Student Care and Outreach Team (Care Team) </a:t>
            </a:r>
          </a:p>
          <a:p>
            <a:pPr>
              <a:spcBef>
                <a:spcPts val="600"/>
              </a:spcBef>
            </a:pPr>
            <a:r>
              <a:rPr lang="en-US" sz="1600" b="1" u="sng" dirty="0">
                <a:hlinkClick r:id="rId8"/>
              </a:rPr>
              <a:t>Discrimination, Harassment, or Sexual Misconduct?</a:t>
            </a:r>
            <a:endParaRPr lang="en-US" sz="1600" b="1" u="sng" dirty="0"/>
          </a:p>
          <a:p>
            <a:pPr marL="236538" indent="0">
              <a:spcBef>
                <a:spcPts val="600"/>
              </a:spcBef>
              <a:buNone/>
            </a:pPr>
            <a:r>
              <a:rPr lang="en-US" sz="1600" dirty="0"/>
              <a:t>Office of Civil Rights &amp; Title IX - Equal Opportunity Programs Report 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B88D4B-2E15-2F44-9A9B-3D7DED3C6ED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b="1" u="sng" dirty="0">
                <a:hlinkClick r:id="rId9"/>
              </a:rPr>
              <a:t>Needs Counseling or Psychiatry?</a:t>
            </a:r>
            <a:br>
              <a:rPr lang="en-US" sz="1600" dirty="0"/>
            </a:br>
            <a:r>
              <a:rPr lang="en-US" sz="1600" dirty="0"/>
              <a:t>Student Health and Well-Being Referral 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b="1" u="sng" dirty="0">
                <a:hlinkClick r:id="rId10"/>
              </a:rPr>
              <a:t>Needs an Accommodations Letter?</a:t>
            </a:r>
            <a:br>
              <a:rPr lang="en-US" sz="1600" b="1" dirty="0"/>
            </a:br>
            <a:r>
              <a:rPr lang="en-US" sz="1600" dirty="0"/>
              <a:t>Student Disability Resource Center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b="1" u="sng" dirty="0">
                <a:hlinkClick r:id="rId7"/>
              </a:rPr>
              <a:t>Inadequate Access to Basic Needs (Food? Housing? Clothing?</a:t>
            </a:r>
            <a:r>
              <a:rPr lang="en-US" sz="1600" b="1" dirty="0"/>
              <a:t>)</a:t>
            </a:r>
            <a:endParaRPr lang="en-US" sz="1600" dirty="0"/>
          </a:p>
          <a:p>
            <a:pPr marL="236538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600" dirty="0"/>
              <a:t>Student Care and Outreach Team (Care Team)  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b="1" dirty="0"/>
              <a:t>Don’t Know Who or What to Ask?</a:t>
            </a:r>
            <a:br>
              <a:rPr lang="en-US" sz="1600" b="1" dirty="0"/>
            </a:br>
            <a:r>
              <a:rPr lang="en-US" sz="1600" dirty="0"/>
              <a:t>Student Success Center</a:t>
            </a:r>
          </a:p>
          <a:p>
            <a:pPr marL="236538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u="sng" dirty="0">
                <a:hlinkClick r:id="rId11"/>
              </a:rPr>
              <a:t>sassc@mailbox.sc.edu</a:t>
            </a:r>
            <a:endParaRPr lang="en-US" sz="1600" u="sng" dirty="0"/>
          </a:p>
          <a:p>
            <a:pPr marL="236538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803-777-1000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u="sng" dirty="0">
                <a:hlinkClick r:id="rId12"/>
              </a:rPr>
              <a:t>Crime? Accident? Suspicious Activity?</a:t>
            </a:r>
            <a:br>
              <a:rPr lang="en-US" sz="1600" dirty="0"/>
            </a:br>
            <a:r>
              <a:rPr lang="en-US" sz="1600" dirty="0"/>
              <a:t>Law Enforcement and Safety</a:t>
            </a:r>
          </a:p>
          <a:p>
            <a:pPr marL="236538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USC Police Dispatch  (803-777-4215) 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b="1" dirty="0"/>
              <a:t>Emergency?</a:t>
            </a:r>
            <a:br>
              <a:rPr lang="en-US" sz="1600" dirty="0"/>
            </a:br>
            <a:r>
              <a:rPr lang="en-US" sz="1600" dirty="0"/>
              <a:t>Call 911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FD651E-F7AC-3C42-94DE-E6424FC2B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C14388-62C0-A448-8BEE-C9147B81A75C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7704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C1FBE-29F9-2E46-9942-B7253B939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Student Success Resources</a:t>
            </a:r>
            <a:br>
              <a:rPr lang="en-US" dirty="0"/>
            </a:br>
            <a:r>
              <a:rPr lang="en-US" sz="2400" dirty="0"/>
              <a:t>(</a:t>
            </a:r>
            <a:r>
              <a:rPr lang="en-US" sz="2400" dirty="0">
                <a:hlinkClick r:id="rId3"/>
              </a:rPr>
              <a:t>http://sc.edu/cte</a:t>
            </a:r>
            <a:r>
              <a:rPr lang="en-US" sz="2400" dirty="0"/>
              <a:t>)</a:t>
            </a:r>
          </a:p>
        </p:txBody>
      </p:sp>
      <p:pic>
        <p:nvPicPr>
          <p:cNvPr id="6" name="Content Placeholder 5" title="Student Problems Referral and Reporting Resources">
            <a:extLst>
              <a:ext uri="{FF2B5EF4-FFF2-40B4-BE49-F238E27FC236}">
                <a16:creationId xmlns:a16="http://schemas.microsoft.com/office/drawing/2014/main" id="{36154A24-6798-8F42-B4E5-15F75AC60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582" y="1239190"/>
            <a:ext cx="5374068" cy="5174501"/>
          </a:xfrm>
          <a:ln w="38100">
            <a:solidFill>
              <a:schemeClr val="bg2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60452A-5DF0-0940-AFA9-9F421B065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F6ACDC-9F13-684F-B8EC-F24AEB34408C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7B89E34-D194-8E47-98EF-1E6A94D3B1BA}"/>
              </a:ext>
            </a:extLst>
          </p:cNvPr>
          <p:cNvCxnSpPr/>
          <p:nvPr/>
        </p:nvCxnSpPr>
        <p:spPr bwMode="auto">
          <a:xfrm>
            <a:off x="2282250" y="4515790"/>
            <a:ext cx="1066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7C5565A-0854-6247-94DA-F99A3632BE56}"/>
              </a:ext>
            </a:extLst>
          </p:cNvPr>
          <p:cNvCxnSpPr>
            <a:cxnSpLocks/>
          </p:cNvCxnSpPr>
          <p:nvPr/>
        </p:nvCxnSpPr>
        <p:spPr bwMode="auto">
          <a:xfrm flipH="1">
            <a:off x="9064050" y="4668190"/>
            <a:ext cx="609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26F4FF2-46EF-E84B-9A71-104ACC99423F}"/>
              </a:ext>
            </a:extLst>
          </p:cNvPr>
          <p:cNvCxnSpPr/>
          <p:nvPr/>
        </p:nvCxnSpPr>
        <p:spPr bwMode="auto">
          <a:xfrm>
            <a:off x="2282250" y="3601390"/>
            <a:ext cx="1066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3D6DE60-3821-1046-A87B-F1CF47FD4C70}"/>
              </a:ext>
            </a:extLst>
          </p:cNvPr>
          <p:cNvSpPr/>
          <p:nvPr/>
        </p:nvSpPr>
        <p:spPr>
          <a:xfrm>
            <a:off x="4871803" y="4590740"/>
            <a:ext cx="4039847" cy="189790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95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0A505-20EF-2C4B-86E6-A8E033706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Development Resources</a:t>
            </a:r>
            <a:br>
              <a:rPr lang="en-US" dirty="0"/>
            </a:br>
            <a:r>
              <a:rPr lang="en-US" sz="2400" dirty="0"/>
              <a:t>(How Can I Improve, enhance, and Innovate My Teaching?)</a:t>
            </a:r>
          </a:p>
        </p:txBody>
      </p:sp>
      <p:pic>
        <p:nvPicPr>
          <p:cNvPr id="6" name="Content Placeholder 5">
            <a:hlinkClick r:id="rId3"/>
            <a:extLst>
              <a:ext uri="{FF2B5EF4-FFF2-40B4-BE49-F238E27FC236}">
                <a16:creationId xmlns:a16="http://schemas.microsoft.com/office/drawing/2014/main" id="{344F4EF7-31E0-A347-A486-3D63A801AB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040" y="1561399"/>
            <a:ext cx="3592098" cy="4883777"/>
          </a:xfrm>
          <a:ln w="38100">
            <a:solidFill>
              <a:schemeClr val="bg2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D1082E-025A-F84C-ADB2-B3A64ADD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F6ACDC-9F13-684F-B8EC-F24AEB34408C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CDB8C1B-0103-7041-9A5A-DFA316D28428}"/>
              </a:ext>
            </a:extLst>
          </p:cNvPr>
          <p:cNvSpPr txBox="1">
            <a:spLocks/>
          </p:cNvSpPr>
          <p:nvPr/>
        </p:nvSpPr>
        <p:spPr>
          <a:xfrm>
            <a:off x="838200" y="1765665"/>
            <a:ext cx="4258456" cy="40437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400" b="1" kern="0" dirty="0">
                <a:hlinkClick r:id="rId3"/>
              </a:rPr>
              <a:t>Center for Teaching Excellence</a:t>
            </a:r>
            <a:r>
              <a:rPr lang="en-US" sz="2400" b="1" kern="0" dirty="0"/>
              <a:t> (CTE)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b="1" kern="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kern="0" dirty="0"/>
              <a:t>Vision</a:t>
            </a:r>
            <a:endParaRPr lang="en-US" sz="2000" b="1" dirty="0"/>
          </a:p>
          <a:p>
            <a:pPr marL="0" indent="0">
              <a:buNone/>
            </a:pPr>
            <a:r>
              <a:rPr lang="en-US" sz="1600" dirty="0"/>
              <a:t>Be the go-to hub that drives transformational educational experiences and fosters an institutional learning culture across the University of South Carolina. </a:t>
            </a:r>
          </a:p>
          <a:p>
            <a:pPr marL="0" indent="0">
              <a:buNone/>
            </a:pPr>
            <a:r>
              <a:rPr lang="en-US" sz="2000" b="1" dirty="0"/>
              <a:t>Mission</a:t>
            </a:r>
          </a:p>
          <a:p>
            <a:pPr marL="0" indent="0">
              <a:buNone/>
            </a:pPr>
            <a:r>
              <a:rPr lang="en-US" sz="1600" dirty="0"/>
              <a:t>Empower educators to innovate teaching and inspire learning.</a:t>
            </a:r>
          </a:p>
          <a:p>
            <a:pPr marL="0" indent="0">
              <a:buNone/>
            </a:pPr>
            <a:r>
              <a:rPr lang="en-US" sz="2000" b="1" dirty="0"/>
              <a:t>Values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Responsiveness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Inclusivity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Collaboration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Compassion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Innovation</a:t>
            </a:r>
          </a:p>
        </p:txBody>
      </p:sp>
    </p:spTree>
    <p:extLst>
      <p:ext uri="{BB962C8B-B14F-4D97-AF65-F5344CB8AC3E}">
        <p14:creationId xmlns:p14="http://schemas.microsoft.com/office/powerpoint/2010/main" val="3911662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0A505-20EF-2C4B-86E6-A8E033706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Resources</a:t>
            </a:r>
            <a:br>
              <a:rPr lang="en-US" dirty="0"/>
            </a:br>
            <a:r>
              <a:rPr lang="en-US" sz="2400" dirty="0"/>
              <a:t>(How Do I Access and Use Technology?)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D1082E-025A-F84C-ADB2-B3A64ADD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F6ACDC-9F13-684F-B8EC-F24AEB34408C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5" name="Content Placeholder 5">
            <a:hlinkClick r:id="rId3"/>
            <a:extLst>
              <a:ext uri="{FF2B5EF4-FFF2-40B4-BE49-F238E27FC236}">
                <a16:creationId xmlns:a16="http://schemas.microsoft.com/office/drawing/2014/main" id="{67152D2B-D1BD-994E-8903-991779ED6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644" y="519162"/>
            <a:ext cx="3807412" cy="5255392"/>
          </a:xfrm>
          <a:ln w="38100">
            <a:solidFill>
              <a:schemeClr val="bg2"/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CE0C1D7-2EE3-5649-AB96-A7EC54953B43}"/>
              </a:ext>
            </a:extLst>
          </p:cNvPr>
          <p:cNvSpPr txBox="1">
            <a:spLocks/>
          </p:cNvSpPr>
          <p:nvPr/>
        </p:nvSpPr>
        <p:spPr>
          <a:xfrm>
            <a:off x="838200" y="1765665"/>
            <a:ext cx="4258456" cy="40437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400" b="1" kern="0" dirty="0">
                <a:hlinkClick r:id="rId5"/>
              </a:rPr>
              <a:t>Division of IT </a:t>
            </a:r>
            <a:endParaRPr lang="en-US" sz="2400" b="1" kern="0" dirty="0"/>
          </a:p>
          <a:p>
            <a:pPr marL="0" indent="0">
              <a:spcBef>
                <a:spcPts val="0"/>
              </a:spcBef>
              <a:buNone/>
            </a:pPr>
            <a:endParaRPr lang="en-US" b="1" kern="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kern="0" dirty="0"/>
              <a:t>Academic Technologies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eLearning Services supports various classroom and academic technologies such as: 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/>
          </a:p>
          <a:p>
            <a:pPr>
              <a:spcBef>
                <a:spcPts val="0"/>
              </a:spcBef>
            </a:pPr>
            <a:r>
              <a:rPr lang="en-US" sz="1600" dirty="0"/>
              <a:t>Blackboard 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Zoom</a:t>
            </a:r>
          </a:p>
          <a:p>
            <a:pPr>
              <a:spcBef>
                <a:spcPts val="0"/>
              </a:spcBef>
            </a:pPr>
            <a:r>
              <a:rPr lang="en-US" sz="1600" dirty="0" err="1"/>
              <a:t>iClicker</a:t>
            </a:r>
            <a:endParaRPr lang="en-US" sz="1600" dirty="0"/>
          </a:p>
          <a:p>
            <a:pPr>
              <a:spcBef>
                <a:spcPts val="0"/>
              </a:spcBef>
            </a:pPr>
            <a:r>
              <a:rPr lang="en-US" sz="1600" dirty="0"/>
              <a:t>Lecture recording software 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And more…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to meet the needs of students and faculty. </a:t>
            </a:r>
            <a:endParaRPr 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3655023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98B64-BD02-4047-9B84-05FA0FD7F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 Development </a:t>
            </a:r>
            <a:br>
              <a:rPr lang="en-US" dirty="0"/>
            </a:br>
            <a:r>
              <a:rPr lang="en-US" sz="2400" dirty="0"/>
              <a:t>(How do I develop professionally?)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BBDA18-486D-9149-AE0A-9519CBC930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933" y="1288928"/>
            <a:ext cx="4442750" cy="4520498"/>
          </a:xfrm>
          <a:solidFill>
            <a:srgbClr val="FFFFFF"/>
          </a:solidFill>
          <a:ln w="38100">
            <a:solidFill>
              <a:schemeClr val="bg2"/>
            </a:solidFill>
          </a:ln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0EEEA7-E9F2-D640-BBC9-9856342E6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C14388-62C0-A448-8BEE-C9147B81A75C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6EA71DD-2C23-9842-9C19-0993C63654FE}"/>
              </a:ext>
            </a:extLst>
          </p:cNvPr>
          <p:cNvCxnSpPr>
            <a:cxnSpLocks/>
          </p:cNvCxnSpPr>
          <p:nvPr/>
        </p:nvCxnSpPr>
        <p:spPr bwMode="auto">
          <a:xfrm>
            <a:off x="6465758" y="5526148"/>
            <a:ext cx="533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ACAAC23-4A64-5848-9A2A-73955DDE8F16}"/>
              </a:ext>
            </a:extLst>
          </p:cNvPr>
          <p:cNvCxnSpPr>
            <a:cxnSpLocks/>
          </p:cNvCxnSpPr>
          <p:nvPr/>
        </p:nvCxnSpPr>
        <p:spPr bwMode="auto">
          <a:xfrm>
            <a:off x="6465758" y="4946528"/>
            <a:ext cx="533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DE1F9BE-0DD8-7842-82BD-E79D877E9810}"/>
              </a:ext>
            </a:extLst>
          </p:cNvPr>
          <p:cNvSpPr txBox="1">
            <a:spLocks/>
          </p:cNvSpPr>
          <p:nvPr/>
        </p:nvSpPr>
        <p:spPr>
          <a:xfrm>
            <a:off x="838199" y="1765665"/>
            <a:ext cx="4528279" cy="40437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Division of Human Resources</a:t>
            </a:r>
            <a:endParaRPr lang="en-US" sz="2000" b="1" u="sng" dirty="0">
              <a:hlinkClick r:id="rId4"/>
            </a:endParaRPr>
          </a:p>
          <a:p>
            <a:r>
              <a:rPr lang="en-US" sz="2000" b="1" u="sng" dirty="0">
                <a:hlinkClick r:id="rId4"/>
              </a:rPr>
              <a:t>Professional Dvmt Courses</a:t>
            </a:r>
            <a:endParaRPr lang="en-US" sz="2000" dirty="0"/>
          </a:p>
          <a:p>
            <a:pPr lvl="1"/>
            <a:r>
              <a:rPr lang="en-US" sz="1600" b="1" dirty="0"/>
              <a:t>Effective Communication Certificate Program</a:t>
            </a:r>
            <a:r>
              <a:rPr lang="en-US" sz="1600" dirty="0"/>
              <a:t> </a:t>
            </a:r>
          </a:p>
          <a:p>
            <a:pPr lvl="2"/>
            <a:r>
              <a:rPr lang="en-US" sz="1600" dirty="0"/>
              <a:t>Communicating Effectively</a:t>
            </a:r>
          </a:p>
          <a:p>
            <a:pPr lvl="2"/>
            <a:r>
              <a:rPr lang="en-US" sz="1600" dirty="0"/>
              <a:t>Difficult Conversations </a:t>
            </a:r>
          </a:p>
          <a:p>
            <a:pPr lvl="2"/>
            <a:r>
              <a:rPr lang="en-US" sz="1600" dirty="0"/>
              <a:t>Generational Differences</a:t>
            </a:r>
          </a:p>
          <a:p>
            <a:pPr lvl="2"/>
            <a:r>
              <a:rPr lang="en-US" sz="1600" dirty="0"/>
              <a:t>Conflict Resolution Skills</a:t>
            </a:r>
          </a:p>
          <a:p>
            <a:pPr lvl="2"/>
            <a:r>
              <a:rPr lang="en-US" sz="1600" dirty="0"/>
              <a:t>Emotional Intelligence</a:t>
            </a:r>
          </a:p>
          <a:p>
            <a:pPr lvl="2"/>
            <a:r>
              <a:rPr lang="en-US" sz="1600" dirty="0"/>
              <a:t>Negotiation Skills</a:t>
            </a:r>
          </a:p>
          <a:p>
            <a:pPr lvl="2"/>
            <a:r>
              <a:rPr lang="en-US" sz="1600" dirty="0"/>
              <a:t>Presenting for Results or Effective Online Presentations</a:t>
            </a:r>
          </a:p>
          <a:p>
            <a:pPr lvl="1"/>
            <a:r>
              <a:rPr lang="en-US" sz="1600" b="1" dirty="0"/>
              <a:t>Managing Yourself: A Journey to Self-Mastery </a:t>
            </a:r>
            <a:r>
              <a:rPr lang="en-US" sz="1600" dirty="0"/>
              <a:t> </a:t>
            </a:r>
          </a:p>
          <a:p>
            <a:pPr lvl="2"/>
            <a:r>
              <a:rPr lang="en-US" sz="1600" dirty="0"/>
              <a:t>Covers emotional intelligence and other important topics</a:t>
            </a:r>
          </a:p>
          <a:p>
            <a:pPr lvl="2"/>
            <a:r>
              <a:rPr lang="en-US" sz="1600" dirty="0"/>
              <a:t>Interactive three-part series </a:t>
            </a:r>
          </a:p>
        </p:txBody>
      </p:sp>
    </p:spTree>
    <p:extLst>
      <p:ext uri="{BB962C8B-B14F-4D97-AF65-F5344CB8AC3E}">
        <p14:creationId xmlns:p14="http://schemas.microsoft.com/office/powerpoint/2010/main" val="3927509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98B64-BD02-4047-9B84-05FA0FD7F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 Development </a:t>
            </a:r>
            <a:br>
              <a:rPr lang="en-US" dirty="0"/>
            </a:br>
            <a:r>
              <a:rPr lang="en-US" sz="2400" dirty="0"/>
              <a:t>(How do I develop personally?)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0EEEA7-E9F2-D640-BBC9-9856342E6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C14388-62C0-A448-8BEE-C9147B81A75C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A338D003-8163-6F49-B96E-F87CDCCB23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721" y="1274164"/>
            <a:ext cx="4855315" cy="4440836"/>
          </a:xfrm>
          <a:ln w="38100">
            <a:solidFill>
              <a:schemeClr val="bg2"/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6352D14-B24E-C648-9FF8-86DB7289ADEE}"/>
              </a:ext>
            </a:extLst>
          </p:cNvPr>
          <p:cNvSpPr txBox="1">
            <a:spLocks/>
          </p:cNvSpPr>
          <p:nvPr/>
        </p:nvSpPr>
        <p:spPr>
          <a:xfrm>
            <a:off x="838199" y="1765665"/>
            <a:ext cx="4528279" cy="40437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Division of Human Resources</a:t>
            </a:r>
            <a:endParaRPr lang="en-US" sz="2000" b="1" u="sng" dirty="0">
              <a:hlinkClick r:id="rId3"/>
            </a:endParaRPr>
          </a:p>
          <a:p>
            <a:r>
              <a:rPr lang="en-US" sz="2000" b="1" u="sng" dirty="0">
                <a:hlinkClick r:id="rId3"/>
              </a:rPr>
              <a:t>Personal Dvmt Courses</a:t>
            </a:r>
            <a:endParaRPr lang="en-US" sz="2000" dirty="0"/>
          </a:p>
          <a:p>
            <a:pPr lvl="1"/>
            <a:r>
              <a:rPr lang="en-US" sz="1600" b="1" dirty="0"/>
              <a:t>Well-Being Topics</a:t>
            </a:r>
          </a:p>
          <a:p>
            <a:pPr marL="985838" lvl="2" indent="-209550"/>
            <a:r>
              <a:rPr lang="en-US" sz="1600" dirty="0"/>
              <a:t>Mindfulness in the Workplace </a:t>
            </a:r>
          </a:p>
          <a:p>
            <a:pPr marL="985838" lvl="2" indent="-209550"/>
            <a:r>
              <a:rPr lang="en-US" sz="1600" dirty="0"/>
              <a:t>Building Better Mental Health </a:t>
            </a:r>
          </a:p>
          <a:p>
            <a:pPr marL="985838" lvl="2" indent="-209550"/>
            <a:r>
              <a:rPr lang="en-US" sz="1600" dirty="0"/>
              <a:t>Recovery Ally</a:t>
            </a:r>
          </a:p>
          <a:p>
            <a:pPr marL="985838" lvl="2" indent="-209550"/>
            <a:r>
              <a:rPr lang="en-US" sz="1600" dirty="0"/>
              <a:t>And more…</a:t>
            </a:r>
          </a:p>
          <a:p>
            <a:pPr lvl="1"/>
            <a:r>
              <a:rPr lang="en-US" sz="1600" b="1" dirty="0"/>
              <a:t>Financial Health</a:t>
            </a:r>
            <a:r>
              <a:rPr lang="en-US" sz="1600" dirty="0"/>
              <a:t> </a:t>
            </a:r>
            <a:r>
              <a:rPr lang="en-US" sz="1600" b="1" dirty="0"/>
              <a:t>Topics</a:t>
            </a:r>
          </a:p>
          <a:p>
            <a:pPr marL="985838" lvl="2" indent="-209550"/>
            <a:r>
              <a:rPr lang="en-US" sz="1600" dirty="0"/>
              <a:t>Investing</a:t>
            </a:r>
          </a:p>
          <a:p>
            <a:pPr marL="985838" lvl="2" indent="-209550"/>
            <a:r>
              <a:rPr lang="en-US" sz="1600" dirty="0"/>
              <a:t>Take Control of your Financial Future</a:t>
            </a:r>
          </a:p>
          <a:p>
            <a:pPr marL="985838" lvl="2" indent="-209550"/>
            <a:r>
              <a:rPr lang="en-US" sz="1600" dirty="0"/>
              <a:t>Social Security and your Retirement</a:t>
            </a:r>
          </a:p>
          <a:p>
            <a:pPr marL="985838" lvl="2" indent="-209550"/>
            <a:r>
              <a:rPr lang="en-US" sz="1600" dirty="0"/>
              <a:t>Fraud</a:t>
            </a:r>
          </a:p>
          <a:p>
            <a:pPr marL="985838" lvl="2" indent="-209550"/>
            <a:r>
              <a:rPr lang="en-US" sz="1600" dirty="0"/>
              <a:t>And more….</a:t>
            </a:r>
          </a:p>
          <a:p>
            <a:pPr marL="457200" lvl="1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926859"/>
      </p:ext>
    </p:extLst>
  </p:cSld>
  <p:clrMapOvr>
    <a:masterClrMapping/>
  </p:clrMapOvr>
</p:sld>
</file>

<file path=ppt/theme/theme1.xml><?xml version="1.0" encoding="utf-8"?>
<a:theme xmlns:a="http://schemas.openxmlformats.org/drawingml/2006/main" name="UofSC Simple Theme">
  <a:themeElements>
    <a:clrScheme name="Custom 1">
      <a:dk1>
        <a:srgbClr val="000000"/>
      </a:dk1>
      <a:lt1>
        <a:srgbClr val="FFFFFF"/>
      </a:lt1>
      <a:dk2>
        <a:srgbClr val="73000A"/>
      </a:dk2>
      <a:lt2>
        <a:srgbClr val="E7E6E6"/>
      </a:lt2>
      <a:accent1>
        <a:srgbClr val="0D3841"/>
      </a:accent1>
      <a:accent2>
        <a:srgbClr val="E23B38"/>
      </a:accent2>
      <a:accent3>
        <a:srgbClr val="759005"/>
      </a:accent3>
      <a:accent4>
        <a:srgbClr val="FFF89E"/>
      </a:accent4>
      <a:accent5>
        <a:srgbClr val="3277B6"/>
      </a:accent5>
      <a:accent6>
        <a:srgbClr val="C1D832"/>
      </a:accent6>
      <a:hlink>
        <a:srgbClr val="73000A"/>
      </a:hlink>
      <a:folHlink>
        <a:srgbClr val="E23B38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258CAB0-DDDD-8E42-8715-79BD1402BECB}" vid="{EC9F5A20-6D19-7048-A333-7BEF17D9B2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UofSC Simple Theme</Template>
  <TotalTime>8110</TotalTime>
  <Words>780</Words>
  <Application>Microsoft Office PowerPoint</Application>
  <PresentationFormat>Widescreen</PresentationFormat>
  <Paragraphs>180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ＭＳ Ｐゴシック</vt:lpstr>
      <vt:lpstr>Arial</vt:lpstr>
      <vt:lpstr>Calibri</vt:lpstr>
      <vt:lpstr>Comic Sans MS</vt:lpstr>
      <vt:lpstr>Impact</vt:lpstr>
      <vt:lpstr>Wingdings</vt:lpstr>
      <vt:lpstr>UofSC Simple Theme</vt:lpstr>
      <vt:lpstr>New Adjunct Faculty Orientation</vt:lpstr>
      <vt:lpstr>NAFO Agenda</vt:lpstr>
      <vt:lpstr>Just-In-Time University Resources</vt:lpstr>
      <vt:lpstr>Student Success Resources (How Do I Support My Students?)</vt:lpstr>
      <vt:lpstr>Student Success Resources (http://sc.edu/cte)</vt:lpstr>
      <vt:lpstr>Teaching Development Resources (How Can I Improve, enhance, and Innovate My Teaching?)</vt:lpstr>
      <vt:lpstr>Technology Resources (How Do I Access and Use Technology?)</vt:lpstr>
      <vt:lpstr>Professional Development  (How do I develop professionally?)</vt:lpstr>
      <vt:lpstr>Professional Development  (How do I develop personally?)</vt:lpstr>
      <vt:lpstr>Center for Teaching Excellence</vt:lpstr>
      <vt:lpstr>Division of IT</vt:lpstr>
      <vt:lpstr>Syllabus Templates</vt:lpstr>
      <vt:lpstr>Syllabus Templates</vt:lpstr>
      <vt:lpstr>Summary</vt:lpstr>
      <vt:lpstr>Questions?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Thatcher, Matt</dc:creator>
  <cp:lastModifiedBy>Helena Johnson</cp:lastModifiedBy>
  <cp:revision>274</cp:revision>
  <dcterms:created xsi:type="dcterms:W3CDTF">2024-08-08T13:18:23Z</dcterms:created>
  <dcterms:modified xsi:type="dcterms:W3CDTF">2024-08-19T21:27:28Z</dcterms:modified>
</cp:coreProperties>
</file>